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2"/>
  </p:sldMasterIdLst>
  <p:sldIdLst>
    <p:sldId id="257" r:id="rId3"/>
    <p:sldId id="269" r:id="rId4"/>
    <p:sldId id="258" r:id="rId5"/>
    <p:sldId id="260" r:id="rId6"/>
    <p:sldId id="259" r:id="rId7"/>
    <p:sldId id="261" r:id="rId8"/>
    <p:sldId id="262" r:id="rId9"/>
    <p:sldId id="263" r:id="rId10"/>
    <p:sldId id="270" r:id="rId11"/>
    <p:sldId id="264" r:id="rId12"/>
    <p:sldId id="265" r:id="rId13"/>
    <p:sldId id="266" r:id="rId14"/>
    <p:sldId id="267" r:id="rId15"/>
    <p:sldId id="268" r:id="rId16"/>
    <p:sldId id="271" r:id="rId17"/>
    <p:sldId id="272" r:id="rId18"/>
    <p:sldId id="273" r:id="rId19"/>
    <p:sldId id="274" r:id="rId20"/>
    <p:sldId id="275" r:id="rId21"/>
    <p:sldId id="276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7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ableStyles" Target="tableStyle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E8FA16-56AD-4A3B-9CD0-470D6E13F8BE}" type="datetimeFigureOut">
              <a:rPr lang="ru-RU" smtClean="0"/>
              <a:pPr/>
              <a:t>13.04.2014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E88F35-15DC-4F68-8D6C-54708DD41A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E8FA16-56AD-4A3B-9CD0-470D6E13F8BE}" type="datetimeFigureOut">
              <a:rPr lang="ru-RU" smtClean="0"/>
              <a:pPr/>
              <a:t>13.04.2014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E88F35-15DC-4F68-8D6C-54708DD41A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E8FA16-56AD-4A3B-9CD0-470D6E13F8BE}" type="datetimeFigureOut">
              <a:rPr lang="ru-RU" smtClean="0"/>
              <a:pPr/>
              <a:t>13.04.2014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E88F35-15DC-4F68-8D6C-54708DD41A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E8FA16-56AD-4A3B-9CD0-470D6E13F8BE}" type="datetimeFigureOut">
              <a:rPr lang="ru-RU" smtClean="0"/>
              <a:pPr/>
              <a:t>13.04.2014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E88F35-15DC-4F68-8D6C-54708DD41A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E8FA16-56AD-4A3B-9CD0-470D6E13F8BE}" type="datetimeFigureOut">
              <a:rPr lang="ru-RU" smtClean="0"/>
              <a:pPr/>
              <a:t>13.04.2014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E88F35-15DC-4F68-8D6C-54708DD41A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E8FA16-56AD-4A3B-9CD0-470D6E13F8BE}" type="datetimeFigureOut">
              <a:rPr lang="ru-RU" smtClean="0"/>
              <a:pPr/>
              <a:t>13.04.2014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E88F35-15DC-4F68-8D6C-54708DD41A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E8FA16-56AD-4A3B-9CD0-470D6E13F8BE}" type="datetimeFigureOut">
              <a:rPr lang="ru-RU" smtClean="0"/>
              <a:pPr/>
              <a:t>13.04.2014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E88F35-15DC-4F68-8D6C-54708DD41A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E8FA16-56AD-4A3B-9CD0-470D6E13F8BE}" type="datetimeFigureOut">
              <a:rPr lang="ru-RU" smtClean="0"/>
              <a:pPr/>
              <a:t>13.04.2014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E88F35-15DC-4F68-8D6C-54708DD41A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E8FA16-56AD-4A3B-9CD0-470D6E13F8BE}" type="datetimeFigureOut">
              <a:rPr lang="ru-RU" smtClean="0"/>
              <a:pPr/>
              <a:t>13.04.2014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E88F35-15DC-4F68-8D6C-54708DD41A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E8FA16-56AD-4A3B-9CD0-470D6E13F8BE}" type="datetimeFigureOut">
              <a:rPr lang="ru-RU" smtClean="0"/>
              <a:pPr/>
              <a:t>13.04.2014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E88F35-15DC-4F68-8D6C-54708DD41A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E8FA16-56AD-4A3B-9CD0-470D6E13F8BE}" type="datetimeFigureOut">
              <a:rPr lang="ru-RU" smtClean="0"/>
              <a:pPr/>
              <a:t>13.04.2014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E88F35-15DC-4F68-8D6C-54708DD41A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E8FA16-56AD-4A3B-9CD0-470D6E13F8BE}" type="datetimeFigureOut">
              <a:rPr lang="ru-RU" smtClean="0"/>
              <a:pPr/>
              <a:t>13.04.2014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E88F35-15DC-4F68-8D6C-54708DD41A4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G:\&#1082;&#1083;&#1088;&#1091;&#1082;\&#1082;&#1083;%20&#1095;&#1072;&#1089;&#1099;%209%20&#1082;&#1083;&#1072;&#1089;&#1089;\12%20&#1072;&#1087;&#1088;&#1077;&#1083;&#1103;\&#1073;&#1077;&#1083;&#1082;&#1072;%20&#1080;%20&#1089;&#1090;&#1088;&#1077;&#1083;&#1082;&#1072;.wmv" TargetMode="Externa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G:\&#1082;&#1083;&#1088;&#1091;&#1082;\&#1082;&#1083;%20&#1095;&#1072;&#1089;&#1099;%209%20&#1082;&#1083;&#1072;&#1089;&#1089;\12%20&#1072;&#1087;&#1088;&#1077;&#1083;&#1103;\&#1075;&#1072;&#1075;&#1072;&#1088;&#1080;&#1085;.wmv" TargetMode="Externa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hyperlink" Target="http://upload.wikimedia.org/wikipedia/commons/thumb/1/17/Landon-IcarusandDaedalus.jpg/200px-Landon-IcarusandDaedalus.jpg" TargetMode="External"/><Relationship Id="rId3" Type="http://schemas.openxmlformats.org/officeDocument/2006/relationships/hyperlink" Target="http://www.youtube.com/watch?v=TOGPn405uRY" TargetMode="External"/><Relationship Id="rId7" Type="http://schemas.openxmlformats.org/officeDocument/2006/relationships/hyperlink" Target="http://www.bestpeopleofrussia.ru/img/persona/ea0b066ac44ecc456f92312d21fff7cf_thumb.jpg" TargetMode="External"/><Relationship Id="rId2" Type="http://schemas.openxmlformats.org/officeDocument/2006/relationships/hyperlink" Target="http://www.youtube.com/watch?v=BMS1cYxOIZc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upload.wikimedia.org/wikipedia/ru/thumb/0/0d/%D0%97%D0%B0%D0%BF%D0%B8%D1%81%D0%BA%D0%B0_%D0%93%D0%B0%D0%B3%D0%B0%D1%80%D0%B8%D0%BD%D0%B0.jpg/300px-%D0%97%D0%B0%D0%BF%D0%B8%D1%81%D0%BA%D0%B0_%D0%93%D0%B0%D0%B3%D0%B0%D1%80%D0%B8%D0%BD%D0%B0.jpg" TargetMode="External"/><Relationship Id="rId11" Type="http://schemas.openxmlformats.org/officeDocument/2006/relationships/hyperlink" Target="http://www.astronaut.ru/as_rusia/vvs/foto/leonov_s.jpg" TargetMode="External"/><Relationship Id="rId5" Type="http://schemas.openxmlformats.org/officeDocument/2006/relationships/hyperlink" Target="http://www.fotokosmos.narod.ru/laika.html" TargetMode="External"/><Relationship Id="rId10" Type="http://schemas.openxmlformats.org/officeDocument/2006/relationships/hyperlink" Target="http://upload.wikimedia.org/wikipedia/commons/thumb/e/e3/Luna_2.jpg/250px-Luna_2.jpg" TargetMode="External"/><Relationship Id="rId4" Type="http://schemas.openxmlformats.org/officeDocument/2006/relationships/hyperlink" Target="http://www.publicevents.ru/pages/78.htm" TargetMode="External"/><Relationship Id="rId9" Type="http://schemas.openxmlformats.org/officeDocument/2006/relationships/hyperlink" Target="http://pics.livejournal.com/sviridenkov/pic/0020p1fx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hyperlink" Target="http://stihi-klassikov.ru/poems/stihotvoreniya-k-12-aprelya-polyotu-pervogo-kosmonavta-zemli-yuriya-gagarina" TargetMode="External"/><Relationship Id="rId3" Type="http://schemas.openxmlformats.org/officeDocument/2006/relationships/hyperlink" Target="http://www.metodolog.ru/sites/default/files/u5/02202-13.jpg" TargetMode="External"/><Relationship Id="rId7" Type="http://schemas.openxmlformats.org/officeDocument/2006/relationships/hyperlink" Target="http://wayuniverse.wordpress.com/%D1%81%D1%82%D0%B8%D1%85%D0%BE%D1%82%D0%B2%D0%BE%D1%80%D0%B5%D0%BD%D0%B8%D1%8F-%D0%BE-%D0%BA%D0%BE%D1%81%D0%BC%D0%BE%D1%81%D0%B5/%D1%81%D1%82%D0%B8%D1%85%D0%B8-%D0%BE-%D0%BA%D0%BE%D1%81%D0%BC%D0%BE%D1%81%D0%B5-%D0%B8-%D0%BA" TargetMode="External"/><Relationship Id="rId2" Type="http://schemas.openxmlformats.org/officeDocument/2006/relationships/hyperlink" Target="http://upload.wikimedia.org/wikipedia/commons/thumb/f/fa/Dennis_Tito.jpg/220px-Dennis_Tito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federalspace.ru/2551/" TargetMode="External"/><Relationship Id="rId5" Type="http://schemas.openxmlformats.org/officeDocument/2006/relationships/hyperlink" Target="http://www.dezinfo.net/images2/image/04.2010/denkosmo/1005.jpg" TargetMode="External"/><Relationship Id="rId4" Type="http://schemas.openxmlformats.org/officeDocument/2006/relationships/hyperlink" Target="http://ufoi.ru/images/image/cosmos.jpg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sz="5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День космонавтики.</a:t>
            </a:r>
            <a:endParaRPr lang="ru-RU" sz="5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572000" y="4653136"/>
            <a:ext cx="4352528" cy="1440160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 fontScale="70000" lnSpcReduction="20000"/>
          </a:bodyPr>
          <a:lstStyle/>
          <a:p>
            <a:pPr algn="l"/>
            <a:r>
              <a:rPr lang="ru-RU" dirty="0" smtClean="0">
                <a:solidFill>
                  <a:schemeClr val="tx1"/>
                </a:solidFill>
              </a:rPr>
              <a:t>Худайкулова Н.А.</a:t>
            </a:r>
          </a:p>
          <a:p>
            <a:pPr algn="l"/>
            <a:r>
              <a:rPr lang="ru-RU" dirty="0" smtClean="0">
                <a:solidFill>
                  <a:schemeClr val="tx1"/>
                </a:solidFill>
              </a:rPr>
              <a:t>МКОУ «СОШ №1 г. Михайловки»</a:t>
            </a:r>
          </a:p>
          <a:p>
            <a:pPr algn="l"/>
            <a:r>
              <a:rPr lang="ru-RU" dirty="0" smtClean="0">
                <a:solidFill>
                  <a:schemeClr val="tx1"/>
                </a:solidFill>
              </a:rPr>
              <a:t>учитель информатики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ru-RU" b="1" dirty="0" smtClean="0">
                <a:solidFill>
                  <a:schemeClr val="tx2">
                    <a:lumMod val="9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Белка и Стрелка</a:t>
            </a:r>
            <a:endParaRPr lang="ru-RU" b="1" dirty="0">
              <a:solidFill>
                <a:schemeClr val="tx2">
                  <a:lumMod val="9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белка и стрелка.wmv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1173163" y="1600200"/>
            <a:ext cx="6034087" cy="452596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32565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 fullScrn="1"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tx2">
                    <a:lumMod val="9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Первый полет человека в космос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5122912" cy="4565104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pPr marL="0" indent="0">
              <a:buNone/>
            </a:pPr>
            <a:r>
              <a:rPr lang="ru-RU" dirty="0" smtClean="0"/>
              <a:t>12</a:t>
            </a:r>
            <a:r>
              <a:rPr lang="ru-RU" dirty="0"/>
              <a:t> апреля 1961 года в Советском Союзе выведен на орбиту вокруг Земли первый в мире космический корабль-спутник „Восток“ с человеком на борту. </a:t>
            </a:r>
          </a:p>
        </p:txBody>
      </p:sp>
      <p:pic>
        <p:nvPicPr>
          <p:cNvPr id="4" name="Picture 4" descr="Гагарин Ю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24128" y="1700808"/>
            <a:ext cx="3095625" cy="4392613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tx2">
                    <a:lumMod val="9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Первый полет человека в космос</a:t>
            </a:r>
            <a:endParaRPr lang="ru-RU" b="1" dirty="0">
              <a:solidFill>
                <a:schemeClr val="tx2">
                  <a:lumMod val="9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гагарин.wmv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1173163" y="1600200"/>
            <a:ext cx="6034087" cy="452596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2698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 fullScrn="1"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ru-RU" b="1" dirty="0">
                <a:solidFill>
                  <a:schemeClr val="tx2">
                    <a:lumMod val="9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Записка Юрия Гагарина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1266" name="Picture 2" descr="Записка Гагарин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556791"/>
            <a:ext cx="8208912" cy="470644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tx2">
                    <a:lumMod val="9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Первая в мире женщина-космонавт</a:t>
            </a:r>
            <a:endParaRPr lang="ru-RU" dirty="0">
              <a:solidFill>
                <a:schemeClr val="tx2">
                  <a:lumMod val="9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700808"/>
            <a:ext cx="5626968" cy="4349080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dirty="0"/>
              <a:t>16 июня 1963 года в 12 часов 30 минут по московскому времени в Советском Союзе на орбиту спутника Земли выведен космический корабль "Восток-6", впервые в мире пилотируемый женщиной - гражданкой Советского Союза </a:t>
            </a:r>
            <a:r>
              <a:rPr lang="ru-RU" dirty="0" smtClean="0"/>
              <a:t>Терешковой </a:t>
            </a:r>
            <a:r>
              <a:rPr lang="ru-RU" dirty="0"/>
              <a:t>Валентиной Владимировной.</a:t>
            </a:r>
          </a:p>
        </p:txBody>
      </p:sp>
      <p:pic>
        <p:nvPicPr>
          <p:cNvPr id="12290" name="Picture 2" descr="http://www.federalspace.ru/media/img/site/tereshkova_1_5821_s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84168" y="1772816"/>
            <a:ext cx="2891901" cy="41764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Алексей Архипович Леонов</a:t>
            </a:r>
            <a:endParaRPr lang="ru-RU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4546848" cy="4637112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pPr marL="0" indent="0">
              <a:buNone/>
            </a:pPr>
            <a:r>
              <a:rPr lang="ru-RU" dirty="0" smtClean="0"/>
              <a:t>В 1965 году на корабле “Восход-2” он совершил космический полет. Леонов был первым человеком Земли, оказавшимся в открытом космосе. </a:t>
            </a:r>
            <a:endParaRPr lang="ru-RU" dirty="0"/>
          </a:p>
        </p:txBody>
      </p:sp>
      <p:pic>
        <p:nvPicPr>
          <p:cNvPr id="27650" name="Picture 2" descr="http://www.astronaut.ru/as_rusia/vvs/foto/leonov_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64088" y="1700808"/>
            <a:ext cx="3443833" cy="438306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Космические туристы</a:t>
            </a:r>
            <a:endParaRPr lang="ru-RU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4618856" cy="4565104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dirty="0" smtClean="0"/>
              <a:t>Началом космического туризма был полёт американского </a:t>
            </a:r>
          </a:p>
          <a:p>
            <a:pPr marL="0" indent="0">
              <a:buNone/>
            </a:pPr>
            <a:r>
              <a:rPr lang="ru-RU" dirty="0" smtClean="0"/>
              <a:t>бизнесмена итальянского происхождения </a:t>
            </a:r>
          </a:p>
          <a:p>
            <a:pPr marL="0" indent="0">
              <a:buNone/>
            </a:pPr>
            <a:r>
              <a:rPr lang="ru-RU" dirty="0" err="1" smtClean="0"/>
              <a:t>Денниса</a:t>
            </a:r>
            <a:r>
              <a:rPr lang="ru-RU" dirty="0" smtClean="0"/>
              <a:t> Тито на борту российского корабля Союз на Международную космическую станцию 28 апреля 2001</a:t>
            </a:r>
            <a:endParaRPr lang="ru-RU" dirty="0"/>
          </a:p>
        </p:txBody>
      </p:sp>
      <p:pic>
        <p:nvPicPr>
          <p:cNvPr id="28674" name="Picture 2" descr="http://upload.wikimedia.org/wikipedia/commons/thumb/f/fa/Dennis_Tito.jpg/220px-Dennis_Tit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92080" y="1844824"/>
            <a:ext cx="3541097" cy="309634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Будущее космонавтики</a:t>
            </a:r>
            <a:endParaRPr lang="ru-RU" b="1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9698" name="Picture 2" descr="http://www.metodolog.ru/sites/default/files/u5/02202-1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420888"/>
            <a:ext cx="4328925" cy="2952328"/>
          </a:xfrm>
          <a:prstGeom prst="rect">
            <a:avLst/>
          </a:prstGeom>
          <a:noFill/>
        </p:spPr>
      </p:pic>
      <p:pic>
        <p:nvPicPr>
          <p:cNvPr id="29700" name="Picture 4" descr="http://ufoi.ru/images/image/cosmo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2492896"/>
            <a:ext cx="4299486" cy="288032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http://www.dezinfo.net/images2/image/04.2010/denkosmo/100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600200"/>
            <a:ext cx="8356476" cy="5125306"/>
          </a:xfrm>
          <a:prstGeom prst="rect">
            <a:avLst/>
          </a:prstGeom>
          <a:noFill/>
        </p:spPr>
      </p:pic>
      <p:sp>
        <p:nvSpPr>
          <p:cNvPr id="5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Будущее космонавтики</a:t>
            </a:r>
            <a:endParaRPr lang="ru-RU" b="1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097360"/>
            <a:ext cx="8229600" cy="5760640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 fontScale="25000" lnSpcReduction="20000"/>
          </a:bodyPr>
          <a:lstStyle/>
          <a:p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Гагарин совершает первый в истории полет в космос</a:t>
            </a:r>
          </a:p>
          <a:p>
            <a:pPr>
              <a:buNone/>
            </a:pPr>
            <a:r>
              <a:rPr lang="ru-RU" sz="6000" dirty="0" smtClean="0">
                <a:latin typeface="Times New Roman" pitchFamily="18" charset="0"/>
                <a:cs typeface="Times New Roman" pitchFamily="18" charset="0"/>
                <a:hlinkClick r:id="rId2"/>
              </a:rPr>
              <a:t>http://www.youtube.com/watch?v=BMS1cYxOIZc</a:t>
            </a:r>
            <a:endParaRPr lang="ru-RU" sz="6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Белка и Стрелка покорили Космос</a:t>
            </a:r>
          </a:p>
          <a:p>
            <a:pPr>
              <a:buNone/>
            </a:pPr>
            <a:r>
              <a:rPr lang="ru-RU" sz="6000" dirty="0" smtClean="0">
                <a:latin typeface="Times New Roman" pitchFamily="18" charset="0"/>
                <a:cs typeface="Times New Roman" pitchFamily="18" charset="0"/>
                <a:hlinkClick r:id="rId3"/>
              </a:rPr>
              <a:t>http://www.youtube.com/watch?v=TOGPn405uRY</a:t>
            </a:r>
            <a:endParaRPr lang="ru-RU" sz="6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Первый полёт человека в космос (1961)</a:t>
            </a:r>
          </a:p>
          <a:p>
            <a:pPr>
              <a:buNone/>
            </a:pPr>
            <a:r>
              <a:rPr lang="ru-RU" sz="6000" dirty="0" smtClean="0">
                <a:latin typeface="Times New Roman" pitchFamily="18" charset="0"/>
                <a:cs typeface="Times New Roman" pitchFamily="18" charset="0"/>
                <a:hlinkClick r:id="rId4"/>
              </a:rPr>
              <a:t>http://www.publicevents.ru/pages/78.htm</a:t>
            </a:r>
            <a:endParaRPr lang="ru-RU" sz="6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Лайка в космосе</a:t>
            </a:r>
          </a:p>
          <a:p>
            <a:pPr>
              <a:buNone/>
            </a:pPr>
            <a:r>
              <a:rPr lang="ru-RU" sz="6000" dirty="0" smtClean="0">
                <a:latin typeface="Times New Roman" pitchFamily="18" charset="0"/>
                <a:cs typeface="Times New Roman" pitchFamily="18" charset="0"/>
                <a:hlinkClick r:id="rId5"/>
              </a:rPr>
              <a:t>http://www.fotokosmos.narod.ru/laika.html</a:t>
            </a:r>
            <a:endParaRPr lang="ru-RU" sz="6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Записка Юрия Гагарина</a:t>
            </a:r>
          </a:p>
          <a:p>
            <a:pPr>
              <a:buNone/>
            </a:pPr>
            <a:r>
              <a:rPr lang="en-US" sz="6000" dirty="0" smtClean="0">
                <a:latin typeface="Times New Roman" pitchFamily="18" charset="0"/>
                <a:cs typeface="Times New Roman" pitchFamily="18" charset="0"/>
                <a:hlinkClick r:id="rId6"/>
              </a:rPr>
              <a:t>http://upload.wikimedia.org/wikipedia/ru/thumb/0/0d/%D0%97%D0%B0%D0%BF%D0%B8%D1%81%D0%BA%D0%B0_%D0%93%D0%B0%D0%B3%D0%B0%D1%80%D0%B8%D0%BD%D0%B0.jpg/300px-%D0%97%D0%B0%D0%BF%D0%B8%D1%81%D0%BA%D0%B0_%D0%93%D0%B0%D0%B3%D0%B0%D1%80%D0%B8%D0%BD%D0%B0.jpg</a:t>
            </a:r>
            <a:endParaRPr lang="ru-RU" sz="6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Сергей Королев </a:t>
            </a:r>
          </a:p>
          <a:p>
            <a:pPr>
              <a:buNone/>
            </a:pPr>
            <a:r>
              <a:rPr lang="ru-RU" sz="6000" dirty="0" smtClean="0">
                <a:latin typeface="Times New Roman" pitchFamily="18" charset="0"/>
                <a:cs typeface="Times New Roman" pitchFamily="18" charset="0"/>
                <a:hlinkClick r:id="rId7"/>
              </a:rPr>
              <a:t>http://www.bestpeopleofrussia.ru/img/persona/ea0b066ac44ecc456f92312d21fff7cf_thumb.jpg</a:t>
            </a:r>
            <a:endParaRPr lang="ru-RU" sz="6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Икар и Дедал</a:t>
            </a:r>
          </a:p>
          <a:p>
            <a:pPr>
              <a:buNone/>
            </a:pPr>
            <a:r>
              <a:rPr lang="ru-RU" sz="6000" dirty="0" smtClean="0">
                <a:latin typeface="Times New Roman" pitchFamily="18" charset="0"/>
                <a:cs typeface="Times New Roman" pitchFamily="18" charset="0"/>
                <a:hlinkClick r:id="rId8"/>
              </a:rPr>
              <a:t>http://upload.wikimedia.org/wikipedia/commons/thumb/1/17/Landon-IcarusandDaedalus.jpg/200px-Landon-IcarusandDaedalus.jpg</a:t>
            </a:r>
            <a:endParaRPr lang="ru-RU" sz="6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Слайд 2 </a:t>
            </a:r>
          </a:p>
          <a:p>
            <a:pPr>
              <a:buNone/>
            </a:pPr>
            <a:r>
              <a:rPr lang="ru-RU" sz="6000" dirty="0" smtClean="0">
                <a:latin typeface="Times New Roman" pitchFamily="18" charset="0"/>
                <a:cs typeface="Times New Roman" pitchFamily="18" charset="0"/>
                <a:hlinkClick r:id="rId9"/>
              </a:rPr>
              <a:t>http://pics.livejournal.com/sviridenkov/pic/0020p1fx</a:t>
            </a:r>
            <a:endParaRPr lang="ru-RU" sz="6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Луна-2</a:t>
            </a:r>
          </a:p>
          <a:p>
            <a:pPr>
              <a:buNone/>
            </a:pPr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6000" dirty="0" smtClean="0">
                <a:latin typeface="Times New Roman" pitchFamily="18" charset="0"/>
                <a:cs typeface="Times New Roman" pitchFamily="18" charset="0"/>
                <a:hlinkClick r:id="rId10"/>
              </a:rPr>
              <a:t>http://upload.wikimedia.org/wikipedia/commons/thumb/e/e3/Luna_2.jpg/250px-Luna_2.jpg</a:t>
            </a:r>
            <a:endParaRPr lang="ru-RU" sz="6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Алексей Архипович Леонов</a:t>
            </a:r>
          </a:p>
          <a:p>
            <a:pPr>
              <a:buNone/>
            </a:pPr>
            <a:r>
              <a:rPr lang="ru-RU" sz="6000" dirty="0" smtClean="0">
                <a:latin typeface="Times New Roman" pitchFamily="18" charset="0"/>
                <a:cs typeface="Times New Roman" pitchFamily="18" charset="0"/>
                <a:hlinkClick r:id="rId11"/>
              </a:rPr>
              <a:t>http://www.astronaut.ru/as_rusia/vvs/foto/leonov_s.jpg</a:t>
            </a:r>
            <a:endParaRPr lang="ru-RU" sz="6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Источники информации</a:t>
            </a:r>
            <a:endParaRPr lang="ru-RU" b="1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Landon-IcarusandDaedalu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484784"/>
            <a:ext cx="2232248" cy="2980051"/>
          </a:xfrm>
          <a:prstGeom prst="rect">
            <a:avLst/>
          </a:prstGeom>
          <a:noFill/>
        </p:spPr>
      </p:pic>
      <p:pic>
        <p:nvPicPr>
          <p:cNvPr id="25604" name="Picture 4" descr="http://pics.livejournal.com/sviridenkov/pic/0020p1fx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6056" y="1484784"/>
            <a:ext cx="3810000" cy="2857500"/>
          </a:xfrm>
          <a:prstGeom prst="rect">
            <a:avLst/>
          </a:prstGeom>
          <a:noFill/>
        </p:spPr>
      </p:pic>
      <p:pic>
        <p:nvPicPr>
          <p:cNvPr id="25606" name="Picture 6" descr="http://images.samogo.net/images/91102714_first_aircraft_ever_2.jpg"/>
          <p:cNvPicPr>
            <a:picLocks noChangeAspect="1" noChangeArrowheads="1"/>
          </p:cNvPicPr>
          <p:nvPr/>
        </p:nvPicPr>
        <p:blipFill>
          <a:blip r:embed="rId4" cstate="print"/>
          <a:srcRect b="29601"/>
          <a:stretch>
            <a:fillRect/>
          </a:stretch>
        </p:blipFill>
        <p:spPr bwMode="auto">
          <a:xfrm>
            <a:off x="1835696" y="4005064"/>
            <a:ext cx="4762500" cy="301749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620688"/>
            <a:ext cx="8229600" cy="5184576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 fontScale="62500" lnSpcReduction="20000"/>
          </a:bodyPr>
          <a:lstStyle/>
          <a:p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Деннис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Тито 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  <a:hlinkClick r:id="rId2"/>
              </a:rPr>
              <a:t>http://upload.wikimedia.org/wikipedia/commons/thumb/f/fa/Dennis_Tito.jpg/220px-Dennis_Tito.jpg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500" dirty="0" smtClean="0">
                <a:latin typeface="Times New Roman" pitchFamily="18" charset="0"/>
                <a:cs typeface="Times New Roman" pitchFamily="18" charset="0"/>
              </a:rPr>
              <a:t>Слайд 17 </a:t>
            </a:r>
          </a:p>
          <a:p>
            <a:pPr>
              <a:buNone/>
            </a:pPr>
            <a:r>
              <a:rPr lang="ru-RU" sz="2500" dirty="0" smtClean="0">
                <a:latin typeface="Times New Roman" pitchFamily="18" charset="0"/>
                <a:cs typeface="Times New Roman" pitchFamily="18" charset="0"/>
                <a:hlinkClick r:id="rId3"/>
              </a:rPr>
              <a:t>http://www.metodolog.ru/sites/default/files/u5/02202-13.jpg</a:t>
            </a:r>
            <a:endParaRPr lang="ru-RU" sz="25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500" dirty="0" smtClean="0">
                <a:latin typeface="Times New Roman" pitchFamily="18" charset="0"/>
                <a:cs typeface="Times New Roman" pitchFamily="18" charset="0"/>
                <a:hlinkClick r:id="rId4"/>
              </a:rPr>
              <a:t>http://ufoi.ru/images/image/cosmos.jpg</a:t>
            </a:r>
            <a:endParaRPr lang="ru-RU" sz="25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500" dirty="0" smtClean="0">
                <a:latin typeface="Times New Roman" pitchFamily="18" charset="0"/>
                <a:cs typeface="Times New Roman" pitchFamily="18" charset="0"/>
              </a:rPr>
              <a:t>Слайд 18 </a:t>
            </a:r>
          </a:p>
          <a:p>
            <a:pPr>
              <a:buNone/>
            </a:pPr>
            <a:r>
              <a:rPr lang="ru-RU" sz="2500" dirty="0" smtClean="0">
                <a:latin typeface="Times New Roman" pitchFamily="18" charset="0"/>
                <a:cs typeface="Times New Roman" pitchFamily="18" charset="0"/>
                <a:hlinkClick r:id="rId5"/>
              </a:rPr>
              <a:t>http://www.dezinfo.net/images2/image/04.2010/denkosmo/1005.jpg</a:t>
            </a:r>
            <a:endParaRPr lang="ru-RU" sz="25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500" dirty="0" smtClean="0">
                <a:latin typeface="Times New Roman" pitchFamily="18" charset="0"/>
                <a:cs typeface="Times New Roman" pitchFamily="18" charset="0"/>
              </a:rPr>
              <a:t>12 апреля 1961 года - первый полет человека в космос</a:t>
            </a:r>
          </a:p>
          <a:p>
            <a:pPr>
              <a:buNone/>
            </a:pPr>
            <a:r>
              <a:rPr lang="ru-RU" sz="2500" dirty="0" smtClean="0">
                <a:latin typeface="Times New Roman" pitchFamily="18" charset="0"/>
                <a:cs typeface="Times New Roman" pitchFamily="18" charset="0"/>
                <a:hlinkClick r:id="rId6"/>
              </a:rPr>
              <a:t>http://www.federalspace.ru/2551/</a:t>
            </a:r>
            <a:endParaRPr lang="ru-RU" sz="25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500" dirty="0" smtClean="0">
                <a:latin typeface="Times New Roman" pitchFamily="18" charset="0"/>
                <a:cs typeface="Times New Roman" pitchFamily="18" charset="0"/>
              </a:rPr>
              <a:t>Стихи о космосе и космонавтах</a:t>
            </a:r>
          </a:p>
          <a:p>
            <a:pPr>
              <a:buNone/>
            </a:pPr>
            <a:r>
              <a:rPr lang="en-US" sz="2500" dirty="0" smtClean="0">
                <a:latin typeface="Times New Roman" pitchFamily="18" charset="0"/>
                <a:cs typeface="Times New Roman" pitchFamily="18" charset="0"/>
                <a:hlinkClick r:id="rId7"/>
              </a:rPr>
              <a:t>http://wayuniverse.wordpress.com/%D1%81%D1%82%D0%B8%D1%85%D0%BE%D1%82%D0%B2%D0%BE%D1%80%D0%B5%D0%BD%D0%B8%D1%8F-%D0%BE-%D0%BA%D0%BE%D1%81%D0%BC%D0%BE%D1%81%D0%B5/%D1%81%D1%82%D0%B8%D1%85%D0%B8-%D0%BE-%D0%BA%D0%BE%D1%81%D0%BC%D0%BE%D1%81%D0%B5-%D0%B8-%D0%BA%D0%BE%D1%81%D0%BC%D0%BE%D0%BD%D0%B0%D0%B2%D1%82%D0%B0%D1%85/</a:t>
            </a:r>
            <a:r>
              <a:rPr lang="ru-RU" sz="2500" dirty="0" smtClean="0">
                <a:latin typeface="Times New Roman" pitchFamily="18" charset="0"/>
                <a:cs typeface="Times New Roman" pitchFamily="18" charset="0"/>
                <a:hlinkClick r:id="rId7"/>
              </a:rPr>
              <a:t>/</a:t>
            </a:r>
            <a:endParaRPr lang="ru-RU" sz="25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500" dirty="0" smtClean="0">
                <a:latin typeface="Times New Roman" pitchFamily="18" charset="0"/>
                <a:cs typeface="Times New Roman" pitchFamily="18" charset="0"/>
              </a:rPr>
              <a:t>Мы придем</a:t>
            </a:r>
          </a:p>
          <a:p>
            <a:pPr>
              <a:buNone/>
            </a:pPr>
            <a:r>
              <a:rPr lang="ru-RU" sz="2500" dirty="0" smtClean="0">
                <a:latin typeface="Times New Roman" pitchFamily="18" charset="0"/>
                <a:cs typeface="Times New Roman" pitchFamily="18" charset="0"/>
                <a:hlinkClick r:id="rId8"/>
              </a:rPr>
              <a:t>http://stihi-klassikov.ru/poems/stihotvoreniya-k-12-aprelya-polyotu-pervogo-kosmonavta-zemli-yuriya-gagarina</a:t>
            </a:r>
            <a:endParaRPr lang="ru-RU" sz="25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5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Константин Эдуардович Циолковский</a:t>
            </a:r>
            <a:endParaRPr lang="ru-RU" b="1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556792"/>
            <a:ext cx="5040560" cy="4680520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dirty="0"/>
              <a:t>В 1903 г. в одном из русских журналов появилась статья К.Э. Циолковского «Исследование мировых пространств реактивными приборами». 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Учитель </a:t>
            </a:r>
            <a:r>
              <a:rPr lang="ru-RU" dirty="0"/>
              <a:t>из Калуги впервые теоретически обосновал возможность межпланетных перелетов и предложил использовать для этого многоступенчатую ракету.</a:t>
            </a:r>
          </a:p>
        </p:txBody>
      </p:sp>
      <p:pic>
        <p:nvPicPr>
          <p:cNvPr id="11266" name="Picture 2" descr="Константин Эдуардович Циолковский. Краткая биография"/>
          <p:cNvPicPr>
            <a:picLocks noChangeAspect="1" noChangeArrowheads="1"/>
          </p:cNvPicPr>
          <p:nvPr/>
        </p:nvPicPr>
        <p:blipFill>
          <a:blip r:embed="rId2" cstate="print"/>
          <a:srcRect r="54720" b="392"/>
          <a:stretch>
            <a:fillRect/>
          </a:stretch>
        </p:blipFill>
        <p:spPr bwMode="auto">
          <a:xfrm>
            <a:off x="5724128" y="1628800"/>
            <a:ext cx="2904257" cy="417276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ru-RU" b="1" dirty="0" smtClean="0">
                <a:solidFill>
                  <a:schemeClr val="tx2">
                    <a:lumMod val="9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Сергей Павлович Королев</a:t>
            </a:r>
            <a:endParaRPr lang="ru-RU" b="1" dirty="0">
              <a:solidFill>
                <a:schemeClr val="tx2">
                  <a:lumMod val="9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5410944" cy="4493096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dirty="0"/>
              <a:t>Сергей Павлович Королев (1907–1966), ученик А.Н. </a:t>
            </a:r>
            <a:r>
              <a:rPr lang="ru-RU" dirty="0" smtClean="0"/>
              <a:t>Туполева. </a:t>
            </a:r>
          </a:p>
          <a:p>
            <a:pPr marL="0" indent="0">
              <a:buNone/>
            </a:pPr>
            <a:r>
              <a:rPr lang="ru-RU" dirty="0" smtClean="0"/>
              <a:t>Однако </a:t>
            </a:r>
            <a:r>
              <a:rPr lang="ru-RU" dirty="0"/>
              <a:t>не авиация стала делом его жизни, а ракетная техника. Им созданы первый советский ракетный планер, первая советская крылатая ракета, ракетные ускорители для самолетов. </a:t>
            </a:r>
          </a:p>
        </p:txBody>
      </p:sp>
      <p:pic>
        <p:nvPicPr>
          <p:cNvPr id="9218" name="Picture 2" descr="Королев Сергей Павлович 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40152" y="1772816"/>
            <a:ext cx="2995533" cy="37444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Первые ракеты</a:t>
            </a:r>
            <a:endParaRPr lang="ru-RU" b="1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pPr marL="0" indent="0">
              <a:buNone/>
            </a:pPr>
            <a:r>
              <a:rPr lang="ru-RU" dirty="0"/>
              <a:t>В декабре 1930 г. в Москве была создана Группа изучения реактивного движения (ГИРД) под руководством С.П. Королева и Ф.А. </a:t>
            </a:r>
            <a:r>
              <a:rPr lang="ru-RU" dirty="0" err="1"/>
              <a:t>Цандера</a:t>
            </a:r>
            <a:r>
              <a:rPr lang="ru-RU" dirty="0"/>
              <a:t>. Благодаря самоотверженной работе энтузиастов уже в 1933 г. взлетела первая советская жидкостная ракета. 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147248" cy="1143000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ru-RU" b="1" dirty="0">
                <a:solidFill>
                  <a:schemeClr val="tx2">
                    <a:lumMod val="9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Из хроники предполетных лет:</a:t>
            </a:r>
            <a:r>
              <a:rPr lang="ru-RU" dirty="0"/>
              <a:t> 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556792"/>
            <a:ext cx="8147248" cy="4785395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 fontScale="85000" lnSpcReduction="20000"/>
          </a:bodyPr>
          <a:lstStyle/>
          <a:p>
            <a:r>
              <a:rPr lang="ru-RU" dirty="0"/>
              <a:t>Май 1957 г. — запуск первой в мире межконтинентальной баллистической ракеты. </a:t>
            </a:r>
            <a:endParaRPr lang="ru-RU" dirty="0" smtClean="0"/>
          </a:p>
          <a:p>
            <a:r>
              <a:rPr lang="ru-RU" dirty="0" smtClean="0"/>
              <a:t>Октябрь </a:t>
            </a:r>
            <a:r>
              <a:rPr lang="ru-RU" dirty="0"/>
              <a:t>1957 г. — запуск первого в мире искусственного спутника Земли. </a:t>
            </a:r>
            <a:endParaRPr lang="ru-RU" dirty="0" smtClean="0"/>
          </a:p>
          <a:p>
            <a:r>
              <a:rPr lang="ru-RU" dirty="0" smtClean="0"/>
              <a:t>Сентябрь </a:t>
            </a:r>
            <a:r>
              <a:rPr lang="ru-RU" dirty="0"/>
              <a:t>1959 г. — первое в мире достижение Луны. </a:t>
            </a:r>
            <a:endParaRPr lang="ru-RU" dirty="0" smtClean="0"/>
          </a:p>
          <a:p>
            <a:r>
              <a:rPr lang="ru-RU" dirty="0" smtClean="0"/>
              <a:t>Октябрь </a:t>
            </a:r>
            <a:r>
              <a:rPr lang="ru-RU" dirty="0"/>
              <a:t>1959 г. — первое в мире фотографирование обратной стороны Луны. </a:t>
            </a:r>
            <a:endParaRPr lang="ru-RU" dirty="0" smtClean="0"/>
          </a:p>
          <a:p>
            <a:r>
              <a:rPr lang="ru-RU" dirty="0" smtClean="0"/>
              <a:t>Февраль </a:t>
            </a:r>
            <a:r>
              <a:rPr lang="ru-RU" dirty="0"/>
              <a:t>1961 г. — автоматическая станция «Венера-1» проложила первую межпланетную трассу к планетам Солнечной системы. </a:t>
            </a:r>
            <a:endParaRPr lang="ru-RU" dirty="0" smtClean="0"/>
          </a:p>
          <a:p>
            <a:r>
              <a:rPr lang="ru-RU" dirty="0" smtClean="0"/>
              <a:t>12</a:t>
            </a:r>
            <a:r>
              <a:rPr lang="ru-RU" dirty="0"/>
              <a:t> апреля 1961 г. — первый полет человека в космос.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ru-RU" b="1" dirty="0">
                <a:solidFill>
                  <a:schemeClr val="tx2">
                    <a:lumMod val="9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Первый </a:t>
            </a:r>
            <a:r>
              <a:rPr lang="ru-RU" b="1" dirty="0" smtClean="0">
                <a:solidFill>
                  <a:schemeClr val="tx2">
                    <a:lumMod val="9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искусственный </a:t>
            </a:r>
            <a:r>
              <a:rPr lang="ru-RU" b="1" dirty="0">
                <a:solidFill>
                  <a:schemeClr val="tx2">
                    <a:lumMod val="9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спутник </a:t>
            </a:r>
            <a:r>
              <a:rPr lang="ru-RU" b="1" dirty="0" smtClean="0">
                <a:solidFill>
                  <a:schemeClr val="tx2">
                    <a:lumMod val="9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Земли</a:t>
            </a:r>
            <a:endParaRPr lang="ru-RU" dirty="0">
              <a:solidFill>
                <a:schemeClr val="tx2">
                  <a:lumMod val="9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772816"/>
            <a:ext cx="4392488" cy="4565104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dirty="0"/>
              <a:t>4 октября 1957 года человечество вступило в эру освоения космического пространства. В этот день на околоземную орбиту был выведен первый в мире советский искусственный спутник Земли.</a:t>
            </a:r>
          </a:p>
        </p:txBody>
      </p:sp>
      <p:pic>
        <p:nvPicPr>
          <p:cNvPr id="22530" name="Picture 2" descr="http://www.fotokosmos.narod.ru/img/isz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32040" y="1772816"/>
            <a:ext cx="4027479" cy="35283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ru-RU" b="1" dirty="0" smtClean="0">
                <a:solidFill>
                  <a:schemeClr val="tx2">
                    <a:lumMod val="9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Второй спутник</a:t>
            </a:r>
            <a:endParaRPr lang="ru-RU" b="1" dirty="0">
              <a:solidFill>
                <a:schemeClr val="tx2">
                  <a:lumMod val="9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5915000" cy="4709119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/>
              <a:t>Начало изучению воздействия условии космического полета на живой организм положил второй советский искусственный спутник Земли, запущенный 3 ноября 1957 года. 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В </a:t>
            </a:r>
            <a:r>
              <a:rPr lang="ru-RU" dirty="0"/>
              <a:t>герметичной кабине этого первого биологического спутника находилась собака Лайка. </a:t>
            </a:r>
          </a:p>
        </p:txBody>
      </p:sp>
      <p:pic>
        <p:nvPicPr>
          <p:cNvPr id="1026" name="Picture 2" descr="Собака Лайка перед стартом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88224" y="1628800"/>
            <a:ext cx="2268091" cy="46805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Луна-2</a:t>
            </a:r>
            <a:endParaRPr lang="ru-RU" b="1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844824"/>
            <a:ext cx="4834880" cy="3773015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pPr marL="0" indent="0">
              <a:buNone/>
            </a:pPr>
            <a:r>
              <a:rPr lang="ru-RU" b="1" dirty="0" smtClean="0"/>
              <a:t>«Луна-2»</a:t>
            </a:r>
            <a:r>
              <a:rPr lang="ru-RU" dirty="0" smtClean="0"/>
              <a:t> — первая советская </a:t>
            </a:r>
            <a:r>
              <a:rPr lang="ru-RU" dirty="0" err="1" smtClean="0"/>
              <a:t>автома-тическая</a:t>
            </a:r>
            <a:r>
              <a:rPr lang="ru-RU" dirty="0" smtClean="0"/>
              <a:t> межпланетная станция (АМС), первая в мире станция, достигшая поверхности Луны.</a:t>
            </a:r>
            <a:endParaRPr lang="ru-RU" dirty="0"/>
          </a:p>
        </p:txBody>
      </p:sp>
      <p:pic>
        <p:nvPicPr>
          <p:cNvPr id="26626" name="Picture 2" descr="Luna 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40152" y="1844824"/>
            <a:ext cx="2813298" cy="378107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TS102649668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FD5F7E4F-A3D8-4A12-B2F6-527074434649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TS102649668</Template>
  <TotalTime>74</TotalTime>
  <Words>343</Words>
  <Application>Microsoft Office PowerPoint</Application>
  <PresentationFormat>Экран (4:3)</PresentationFormat>
  <Paragraphs>75</Paragraphs>
  <Slides>20</Slides>
  <Notes>0</Notes>
  <HiddenSlides>0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TS102649668</vt:lpstr>
      <vt:lpstr>День космонавтики.</vt:lpstr>
      <vt:lpstr>Слайд 2</vt:lpstr>
      <vt:lpstr>Константин Эдуардович Циолковский</vt:lpstr>
      <vt:lpstr>Сергей Павлович Королев</vt:lpstr>
      <vt:lpstr>Первые ракеты</vt:lpstr>
      <vt:lpstr>Из хроники предполетных лет: </vt:lpstr>
      <vt:lpstr>Первый искусственный спутник Земли</vt:lpstr>
      <vt:lpstr>Второй спутник</vt:lpstr>
      <vt:lpstr>Луна-2</vt:lpstr>
      <vt:lpstr>Белка и Стрелка</vt:lpstr>
      <vt:lpstr>Первый полет человека в космос</vt:lpstr>
      <vt:lpstr>Первый полет человека в космос</vt:lpstr>
      <vt:lpstr>Записка Юрия Гагарина</vt:lpstr>
      <vt:lpstr>Первая в мире женщина-космонавт</vt:lpstr>
      <vt:lpstr>Алексей Архипович Леонов</vt:lpstr>
      <vt:lpstr>Космические туристы</vt:lpstr>
      <vt:lpstr>Будущее космонавтики</vt:lpstr>
      <vt:lpstr>Будущее космонавтики</vt:lpstr>
      <vt:lpstr>Источники информации</vt:lpstr>
      <vt:lpstr>Слайд 20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nadgis</dc:creator>
  <cp:lastModifiedBy>nadgis</cp:lastModifiedBy>
  <cp:revision>9</cp:revision>
  <dcterms:created xsi:type="dcterms:W3CDTF">2014-04-10T15:40:13Z</dcterms:created>
  <dcterms:modified xsi:type="dcterms:W3CDTF">2014-04-13T16:51:49Z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TC026496689991</vt:lpwstr>
  </property>
</Properties>
</file>