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E21EA-9455-41A9-BB1B-73FBFF0F0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D7A64-9064-4D8F-BD60-3EBA83B05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324AE-C759-4ADC-8BBD-E474CA36A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D0039-8830-4F6A-9497-7D88BE787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6C919-F5BB-4AA4-8A0E-9A2E4E3DA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F3376-3878-40C8-94CC-E43B79E92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1CB86-FAE5-4B8D-8093-773666FD9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3C67-0179-41F0-9281-537C47319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2EBAB-5EAC-4282-A42A-DC5307589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AD80C-76D2-4EDF-912C-BA4AFC35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E48F3-8B44-4F02-8B78-6781DDBA5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C6861-86B1-43A4-A39F-12E159D40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0A6864-818B-41E7-8954-1DDFA3407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sezagadki.ru/2010/12/zagadki-pro-kosmos-dlya-detej/" TargetMode="External"/><Relationship Id="rId3" Type="http://schemas.openxmlformats.org/officeDocument/2006/relationships/hyperlink" Target="http://ww.botinok.co.il/sites/default/files/images/60aecbde7330447c9638a040777e8db0_faqpage_1.jpg" TargetMode="External"/><Relationship Id="rId7" Type="http://schemas.openxmlformats.org/officeDocument/2006/relationships/hyperlink" Target="http://900igr.net/datai/astronomija/Orbitalnaja-stantsija/0003-004-Ideja-sozdanija-orbitalnykh-stantsij.jpg" TargetMode="External"/><Relationship Id="rId2" Type="http://schemas.openxmlformats.org/officeDocument/2006/relationships/hyperlink" Target="http://4put.ru/pictures/max/896/2753259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astroengine.files.wordpress.com/2011/04/extra_solar_planet.jpg" TargetMode="External"/><Relationship Id="rId11" Type="http://schemas.openxmlformats.org/officeDocument/2006/relationships/hyperlink" Target="http://stat18.privet.ru/lr/0a176db889bf29f232281540caa8bada" TargetMode="External"/><Relationship Id="rId5" Type="http://schemas.openxmlformats.org/officeDocument/2006/relationships/hyperlink" Target="http://blogs.ethz.ch/digital-collections/files/2008/12/rar8932_0041_astronom.jpg" TargetMode="External"/><Relationship Id="rId10" Type="http://schemas.openxmlformats.org/officeDocument/2006/relationships/hyperlink" Target="http://www.tlttimes.ru/uploads/images/e/6/b/7/8/75937ebcff.jpg" TargetMode="External"/><Relationship Id="rId4" Type="http://schemas.openxmlformats.org/officeDocument/2006/relationships/hyperlink" Target="http://www.prestigedesign.ru/images/gallery/map%201.jpg" TargetMode="External"/><Relationship Id="rId9" Type="http://schemas.openxmlformats.org/officeDocument/2006/relationships/hyperlink" Target="http://img.rian.ru/images/12586/80/12586800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pPr eaLnBrk="1" hangingPunct="1"/>
            <a:r>
              <a:rPr lang="ru-RU" sz="7200" smtClean="0">
                <a:solidFill>
                  <a:srgbClr val="0000FF"/>
                </a:solidFill>
                <a:latin typeface="Times New Roman" pitchFamily="18" charset="0"/>
              </a:rPr>
              <a:t>12 апреля – 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68313" y="2205038"/>
            <a:ext cx="8675687" cy="1655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7200" smtClean="0">
                <a:solidFill>
                  <a:srgbClr val="0000FF"/>
                </a:solidFill>
                <a:latin typeface="Times New Roman" pitchFamily="18" charset="0"/>
              </a:rPr>
              <a:t>День космонавтики.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4508500"/>
            <a:ext cx="5113338" cy="20161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smtClean="0"/>
              <a:t>Бородина Алла Альбертовна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учитель начальных классов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МКОУ СКО школа-интернат № 14</a:t>
            </a:r>
          </a:p>
          <a:p>
            <a:pPr algn="ctr" eaLnBrk="1" hangingPunct="1">
              <a:buFontTx/>
              <a:buNone/>
            </a:pPr>
            <a:r>
              <a:rPr lang="ru-RU" sz="2000" smtClean="0"/>
              <a:t>П. Надвоицы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4"/>
          <p:cNvSpPr txBox="1">
            <a:spLocks noChangeArrowheads="1"/>
          </p:cNvSpPr>
          <p:nvPr/>
        </p:nvSpPr>
        <p:spPr bwMode="auto">
          <a:xfrm>
            <a:off x="1116013" y="2349500"/>
            <a:ext cx="3775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До </a:t>
            </a:r>
            <a:r>
              <a:rPr lang="ru-RU" sz="2400" b="1"/>
              <a:t>Луны </a:t>
            </a:r>
            <a:r>
              <a:rPr lang="ru-RU" sz="2400"/>
              <a:t>не может птица</a:t>
            </a:r>
            <a:br>
              <a:rPr lang="ru-RU" sz="2400"/>
            </a:br>
            <a:r>
              <a:rPr lang="ru-RU" sz="2400"/>
              <a:t>Долететь и прилуниться,</a:t>
            </a:r>
            <a:br>
              <a:rPr lang="ru-RU" sz="2400"/>
            </a:br>
            <a:r>
              <a:rPr lang="ru-RU" sz="2400"/>
              <a:t>Но зато умеет это</a:t>
            </a:r>
            <a:br>
              <a:rPr lang="ru-RU" sz="2400"/>
            </a:br>
            <a:r>
              <a:rPr lang="ru-RU" sz="2400"/>
              <a:t>Делать быстрая … </a:t>
            </a:r>
          </a:p>
        </p:txBody>
      </p:sp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187450" y="4579938"/>
            <a:ext cx="413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У </a:t>
            </a:r>
            <a:r>
              <a:rPr lang="ru-RU" sz="2400" b="1"/>
              <a:t>ракеты </a:t>
            </a:r>
            <a:r>
              <a:rPr lang="ru-RU" sz="2400"/>
              <a:t>есть водитель,</a:t>
            </a:r>
            <a:br>
              <a:rPr lang="ru-RU" sz="2400"/>
            </a:br>
            <a:r>
              <a:rPr lang="ru-RU" sz="2400"/>
              <a:t>Невесомости любитель.</a:t>
            </a:r>
            <a:br>
              <a:rPr lang="ru-RU" sz="2400"/>
            </a:br>
            <a:r>
              <a:rPr lang="ru-RU" sz="2400"/>
              <a:t>По-английски: «астронавт»,</a:t>
            </a:r>
            <a:br>
              <a:rPr lang="ru-RU" sz="2400"/>
            </a:br>
            <a:r>
              <a:rPr lang="ru-RU" sz="2400"/>
              <a:t>А по-русски … 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1116013" y="404813"/>
            <a:ext cx="39719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Астроном </a:t>
            </a:r>
            <a:r>
              <a:rPr lang="ru-RU" sz="2400"/>
              <a:t>- он звездочет,</a:t>
            </a:r>
            <a:br>
              <a:rPr lang="ru-RU" sz="2400"/>
            </a:br>
            <a:r>
              <a:rPr lang="ru-RU" sz="2400"/>
              <a:t>Знает все наперечет!</a:t>
            </a:r>
            <a:br>
              <a:rPr lang="ru-RU" sz="2400"/>
            </a:br>
            <a:r>
              <a:rPr lang="ru-RU" sz="2400"/>
              <a:t>Только лучше звезд видна</a:t>
            </a:r>
            <a:br>
              <a:rPr lang="ru-RU" sz="2400"/>
            </a:br>
            <a:r>
              <a:rPr lang="ru-RU" sz="2400"/>
              <a:t>В небе полная … </a:t>
            </a:r>
          </a:p>
          <a:p>
            <a:endParaRPr lang="ru-RU" sz="240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284663" y="1557338"/>
            <a:ext cx="874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Луна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192588" y="3448050"/>
            <a:ext cx="1136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ракета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284663" y="5734050"/>
            <a:ext cx="1658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космонавт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  <p:bldP spid="17416" grpId="0"/>
      <p:bldP spid="174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1" descr="sputnik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752475"/>
            <a:ext cx="6913563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12"/>
          <p:cNvSpPr txBox="1">
            <a:spLocks noChangeArrowheads="1"/>
          </p:cNvSpPr>
          <p:nvPr/>
        </p:nvSpPr>
        <p:spPr bwMode="auto">
          <a:xfrm>
            <a:off x="2916238" y="115888"/>
            <a:ext cx="303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4 октября 1957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4"/>
          <p:cNvSpPr txBox="1">
            <a:spLocks noChangeArrowheads="1"/>
          </p:cNvSpPr>
          <p:nvPr/>
        </p:nvSpPr>
        <p:spPr bwMode="auto">
          <a:xfrm>
            <a:off x="3132138" y="188913"/>
            <a:ext cx="292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3 ноября 1957 года</a:t>
            </a:r>
          </a:p>
        </p:txBody>
      </p:sp>
      <p:pic>
        <p:nvPicPr>
          <p:cNvPr id="25602" name="Picture 6" descr="125868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692150"/>
            <a:ext cx="4232275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7" descr="&quot;Он сказал: &quot;Поехали&quot; - Разговоры обо всём. - Любимый фору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844675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9" descr="0a176db889bf29f232281540caa8b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475" y="1773238"/>
            <a:ext cx="385921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1258888" y="188913"/>
            <a:ext cx="711358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rgbClr val="0000FF"/>
                </a:solidFill>
              </a:rPr>
              <a:t>Юрий Алексеевич Гагарин</a:t>
            </a:r>
          </a:p>
          <a:p>
            <a:pPr algn="ctr"/>
            <a:r>
              <a:rPr lang="ru-RU" sz="4400">
                <a:solidFill>
                  <a:srgbClr val="0000FF"/>
                </a:solidFill>
              </a:rPr>
              <a:t>12 апреля 1961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ChangeArrowheads="1"/>
          </p:cNvSpPr>
          <p:nvPr/>
        </p:nvSpPr>
        <p:spPr bwMode="auto">
          <a:xfrm>
            <a:off x="2857500" y="65088"/>
            <a:ext cx="25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0999" name="Group 519"/>
          <p:cNvGraphicFramePr>
            <a:graphicFrameLocks noGrp="1"/>
          </p:cNvGraphicFramePr>
          <p:nvPr/>
        </p:nvGraphicFramePr>
        <p:xfrm>
          <a:off x="2268538" y="-819150"/>
          <a:ext cx="4668837" cy="6735763"/>
        </p:xfrm>
        <a:graphic>
          <a:graphicData uri="http://schemas.openxmlformats.org/drawingml/2006/table">
            <a:tbl>
              <a:tblPr/>
              <a:tblGrid>
                <a:gridCol w="346075"/>
                <a:gridCol w="384175"/>
                <a:gridCol w="346075"/>
                <a:gridCol w="384175"/>
                <a:gridCol w="338137"/>
                <a:gridCol w="374650"/>
                <a:gridCol w="382588"/>
                <a:gridCol w="385762"/>
                <a:gridCol w="344488"/>
                <a:gridCol w="346075"/>
                <a:gridCol w="346075"/>
                <a:gridCol w="344487"/>
                <a:gridCol w="3460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954" name="Group 474"/>
          <p:cNvGraphicFramePr>
            <a:graphicFrameLocks noGrp="1"/>
          </p:cNvGraphicFramePr>
          <p:nvPr/>
        </p:nvGraphicFramePr>
        <p:xfrm>
          <a:off x="2867025" y="74613"/>
          <a:ext cx="244475" cy="517525"/>
        </p:xfrm>
        <a:graphic>
          <a:graphicData uri="http://schemas.openxmlformats.org/drawingml/2006/table">
            <a:tbl>
              <a:tblPr/>
              <a:tblGrid>
                <a:gridCol w="244475"/>
              </a:tblGrid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854" name="Text Box 481"/>
          <p:cNvSpPr txBox="1">
            <a:spLocks noChangeArrowheads="1"/>
          </p:cNvSpPr>
          <p:nvPr/>
        </p:nvSpPr>
        <p:spPr bwMode="auto">
          <a:xfrm>
            <a:off x="3687763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962" name="Text Box 482"/>
          <p:cNvSpPr txBox="1">
            <a:spLocks noChangeArrowheads="1"/>
          </p:cNvSpPr>
          <p:nvPr/>
        </p:nvSpPr>
        <p:spPr bwMode="auto">
          <a:xfrm>
            <a:off x="4859338" y="1773238"/>
            <a:ext cx="32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т</a:t>
            </a:r>
          </a:p>
        </p:txBody>
      </p:sp>
      <p:sp>
        <p:nvSpPr>
          <p:cNvPr id="20963" name="Text Box 483"/>
          <p:cNvSpPr txBox="1">
            <a:spLocks noChangeArrowheads="1"/>
          </p:cNvSpPr>
          <p:nvPr/>
        </p:nvSpPr>
        <p:spPr bwMode="auto">
          <a:xfrm>
            <a:off x="4500563" y="177323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</a:t>
            </a:r>
          </a:p>
        </p:txBody>
      </p:sp>
      <p:sp>
        <p:nvSpPr>
          <p:cNvPr id="20964" name="Text Box 484"/>
          <p:cNvSpPr txBox="1">
            <a:spLocks noChangeArrowheads="1"/>
          </p:cNvSpPr>
          <p:nvPr/>
        </p:nvSpPr>
        <p:spPr bwMode="auto">
          <a:xfrm>
            <a:off x="5219700" y="177323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у</a:t>
            </a:r>
          </a:p>
        </p:txBody>
      </p:sp>
      <p:sp>
        <p:nvSpPr>
          <p:cNvPr id="20965" name="Text Box 485"/>
          <p:cNvSpPr txBox="1">
            <a:spLocks noChangeArrowheads="1"/>
          </p:cNvSpPr>
          <p:nvPr/>
        </p:nvSpPr>
        <p:spPr bwMode="auto">
          <a:xfrm>
            <a:off x="5580063" y="1773238"/>
            <a:ext cx="34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</a:t>
            </a:r>
          </a:p>
        </p:txBody>
      </p:sp>
      <p:sp>
        <p:nvSpPr>
          <p:cNvPr id="20966" name="Text Box 486"/>
          <p:cNvSpPr txBox="1">
            <a:spLocks noChangeArrowheads="1"/>
          </p:cNvSpPr>
          <p:nvPr/>
        </p:nvSpPr>
        <p:spPr bwMode="auto">
          <a:xfrm>
            <a:off x="5867400" y="17732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0967" name="Text Box 487"/>
          <p:cNvSpPr txBox="1">
            <a:spLocks noChangeArrowheads="1"/>
          </p:cNvSpPr>
          <p:nvPr/>
        </p:nvSpPr>
        <p:spPr bwMode="auto">
          <a:xfrm>
            <a:off x="3040063" y="2295525"/>
            <a:ext cx="32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з</a:t>
            </a:r>
          </a:p>
        </p:txBody>
      </p:sp>
      <p:sp>
        <p:nvSpPr>
          <p:cNvPr id="20968" name="Text Box 488"/>
          <p:cNvSpPr txBox="1">
            <a:spLocks noChangeArrowheads="1"/>
          </p:cNvSpPr>
          <p:nvPr/>
        </p:nvSpPr>
        <p:spPr bwMode="auto">
          <a:xfrm>
            <a:off x="3348038" y="2276475"/>
            <a:ext cx="34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</a:t>
            </a:r>
          </a:p>
        </p:txBody>
      </p:sp>
      <p:sp>
        <p:nvSpPr>
          <p:cNvPr id="20969" name="Text Box 489"/>
          <p:cNvSpPr txBox="1">
            <a:spLocks noChangeArrowheads="1"/>
          </p:cNvSpPr>
          <p:nvPr/>
        </p:nvSpPr>
        <p:spPr bwMode="auto">
          <a:xfrm>
            <a:off x="3708400" y="227647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е</a:t>
            </a:r>
          </a:p>
        </p:txBody>
      </p:sp>
      <p:sp>
        <p:nvSpPr>
          <p:cNvPr id="20970" name="Text Box 490"/>
          <p:cNvSpPr txBox="1">
            <a:spLocks noChangeArrowheads="1"/>
          </p:cNvSpPr>
          <p:nvPr/>
        </p:nvSpPr>
        <p:spPr bwMode="auto">
          <a:xfrm>
            <a:off x="4067175" y="2276475"/>
            <a:ext cx="32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з</a:t>
            </a:r>
          </a:p>
        </p:txBody>
      </p:sp>
      <p:sp>
        <p:nvSpPr>
          <p:cNvPr id="20971" name="Text Box 491"/>
          <p:cNvSpPr txBox="1">
            <a:spLocks noChangeArrowheads="1"/>
          </p:cNvSpPr>
          <p:nvPr/>
        </p:nvSpPr>
        <p:spPr bwMode="auto">
          <a:xfrm>
            <a:off x="4427538" y="2276475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д</a:t>
            </a:r>
          </a:p>
        </p:txBody>
      </p:sp>
      <p:sp>
        <p:nvSpPr>
          <p:cNvPr id="20972" name="Text Box 492"/>
          <p:cNvSpPr txBox="1">
            <a:spLocks noChangeArrowheads="1"/>
          </p:cNvSpPr>
          <p:nvPr/>
        </p:nvSpPr>
        <p:spPr bwMode="auto">
          <a:xfrm>
            <a:off x="4859338" y="22764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0973" name="Text Box 493"/>
          <p:cNvSpPr txBox="1">
            <a:spLocks noChangeArrowheads="1"/>
          </p:cNvSpPr>
          <p:nvPr/>
        </p:nvSpPr>
        <p:spPr bwMode="auto">
          <a:xfrm>
            <a:off x="4859338" y="27813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20974" name="Text Box 494"/>
          <p:cNvSpPr txBox="1">
            <a:spLocks noChangeArrowheads="1"/>
          </p:cNvSpPr>
          <p:nvPr/>
        </p:nvSpPr>
        <p:spPr bwMode="auto">
          <a:xfrm>
            <a:off x="2987675" y="33575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</a:t>
            </a:r>
          </a:p>
        </p:txBody>
      </p:sp>
      <p:sp>
        <p:nvSpPr>
          <p:cNvPr id="20975" name="Text Box 495"/>
          <p:cNvSpPr txBox="1">
            <a:spLocks noChangeArrowheads="1"/>
          </p:cNvSpPr>
          <p:nvPr/>
        </p:nvSpPr>
        <p:spPr bwMode="auto">
          <a:xfrm>
            <a:off x="3348038" y="33575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20976" name="Text Box 496"/>
          <p:cNvSpPr txBox="1">
            <a:spLocks noChangeArrowheads="1"/>
          </p:cNvSpPr>
          <p:nvPr/>
        </p:nvSpPr>
        <p:spPr bwMode="auto">
          <a:xfrm>
            <a:off x="3708400" y="3357563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л</a:t>
            </a:r>
          </a:p>
        </p:txBody>
      </p:sp>
      <p:sp>
        <p:nvSpPr>
          <p:cNvPr id="20977" name="Text Box 497"/>
          <p:cNvSpPr txBox="1">
            <a:spLocks noChangeArrowheads="1"/>
          </p:cNvSpPr>
          <p:nvPr/>
        </p:nvSpPr>
        <p:spPr bwMode="auto">
          <a:xfrm>
            <a:off x="4067175" y="3357563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</a:t>
            </a:r>
          </a:p>
        </p:txBody>
      </p:sp>
      <p:sp>
        <p:nvSpPr>
          <p:cNvPr id="20978" name="Text Box 498"/>
          <p:cNvSpPr txBox="1">
            <a:spLocks noChangeArrowheads="1"/>
          </p:cNvSpPr>
          <p:nvPr/>
        </p:nvSpPr>
        <p:spPr bwMode="auto">
          <a:xfrm>
            <a:off x="4427538" y="33575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ц</a:t>
            </a:r>
          </a:p>
        </p:txBody>
      </p:sp>
      <p:sp>
        <p:nvSpPr>
          <p:cNvPr id="20979" name="Text Box 499"/>
          <p:cNvSpPr txBox="1">
            <a:spLocks noChangeArrowheads="1"/>
          </p:cNvSpPr>
          <p:nvPr/>
        </p:nvSpPr>
        <p:spPr bwMode="auto">
          <a:xfrm>
            <a:off x="4859338" y="33575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е</a:t>
            </a:r>
          </a:p>
        </p:txBody>
      </p:sp>
      <p:sp>
        <p:nvSpPr>
          <p:cNvPr id="20980" name="Text Box 500"/>
          <p:cNvSpPr txBox="1">
            <a:spLocks noChangeArrowheads="1"/>
          </p:cNvSpPr>
          <p:nvPr/>
        </p:nvSpPr>
        <p:spPr bwMode="auto">
          <a:xfrm>
            <a:off x="4787900" y="38608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л</a:t>
            </a:r>
          </a:p>
        </p:txBody>
      </p:sp>
      <p:sp>
        <p:nvSpPr>
          <p:cNvPr id="20981" name="Text Box 501"/>
          <p:cNvSpPr txBox="1">
            <a:spLocks noChangeArrowheads="1"/>
          </p:cNvSpPr>
          <p:nvPr/>
        </p:nvSpPr>
        <p:spPr bwMode="auto">
          <a:xfrm>
            <a:off x="5219700" y="386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0982" name="Text Box 502"/>
          <p:cNvSpPr txBox="1">
            <a:spLocks noChangeArrowheads="1"/>
          </p:cNvSpPr>
          <p:nvPr/>
        </p:nvSpPr>
        <p:spPr bwMode="auto">
          <a:xfrm>
            <a:off x="5580063" y="386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й</a:t>
            </a:r>
          </a:p>
        </p:txBody>
      </p:sp>
      <p:sp>
        <p:nvSpPr>
          <p:cNvPr id="20983" name="Text Box 503"/>
          <p:cNvSpPr txBox="1">
            <a:spLocks noChangeArrowheads="1"/>
          </p:cNvSpPr>
          <p:nvPr/>
        </p:nvSpPr>
        <p:spPr bwMode="auto">
          <a:xfrm>
            <a:off x="5940425" y="3860800"/>
            <a:ext cx="31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</a:t>
            </a:r>
          </a:p>
        </p:txBody>
      </p:sp>
      <p:sp>
        <p:nvSpPr>
          <p:cNvPr id="20985" name="Text Box 505"/>
          <p:cNvSpPr txBox="1">
            <a:spLocks noChangeArrowheads="1"/>
          </p:cNvSpPr>
          <p:nvPr/>
        </p:nvSpPr>
        <p:spPr bwMode="auto">
          <a:xfrm>
            <a:off x="6227763" y="386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0986" name="Text Box 506"/>
          <p:cNvSpPr txBox="1">
            <a:spLocks noChangeArrowheads="1"/>
          </p:cNvSpPr>
          <p:nvPr/>
        </p:nvSpPr>
        <p:spPr bwMode="auto">
          <a:xfrm>
            <a:off x="2987675" y="4365625"/>
            <a:ext cx="34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</a:t>
            </a:r>
          </a:p>
        </p:txBody>
      </p:sp>
      <p:sp>
        <p:nvSpPr>
          <p:cNvPr id="20987" name="Text Box 507"/>
          <p:cNvSpPr txBox="1">
            <a:spLocks noChangeArrowheads="1"/>
          </p:cNvSpPr>
          <p:nvPr/>
        </p:nvSpPr>
        <p:spPr bwMode="auto">
          <a:xfrm>
            <a:off x="3348038" y="43656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20988" name="Text Box 508"/>
          <p:cNvSpPr txBox="1">
            <a:spLocks noChangeArrowheads="1"/>
          </p:cNvSpPr>
          <p:nvPr/>
        </p:nvSpPr>
        <p:spPr bwMode="auto">
          <a:xfrm>
            <a:off x="3708400" y="436562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</a:t>
            </a:r>
          </a:p>
        </p:txBody>
      </p:sp>
      <p:sp>
        <p:nvSpPr>
          <p:cNvPr id="20989" name="Text Box 509"/>
          <p:cNvSpPr txBox="1">
            <a:spLocks noChangeArrowheads="1"/>
          </p:cNvSpPr>
          <p:nvPr/>
        </p:nvSpPr>
        <p:spPr bwMode="auto">
          <a:xfrm>
            <a:off x="4067175" y="4365625"/>
            <a:ext cx="32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т</a:t>
            </a:r>
          </a:p>
        </p:txBody>
      </p:sp>
      <p:sp>
        <p:nvSpPr>
          <p:cNvPr id="20990" name="Text Box 510"/>
          <p:cNvSpPr txBox="1">
            <a:spLocks noChangeArrowheads="1"/>
          </p:cNvSpPr>
          <p:nvPr/>
        </p:nvSpPr>
        <p:spPr bwMode="auto">
          <a:xfrm>
            <a:off x="4427538" y="43656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20991" name="Text Box 511"/>
          <p:cNvSpPr txBox="1">
            <a:spLocks noChangeArrowheads="1"/>
          </p:cNvSpPr>
          <p:nvPr/>
        </p:nvSpPr>
        <p:spPr bwMode="auto">
          <a:xfrm>
            <a:off x="4859338" y="4365625"/>
            <a:ext cx="31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</a:t>
            </a:r>
          </a:p>
        </p:txBody>
      </p:sp>
      <p:sp>
        <p:nvSpPr>
          <p:cNvPr id="20992" name="Text Box 512"/>
          <p:cNvSpPr txBox="1">
            <a:spLocks noChangeArrowheads="1"/>
          </p:cNvSpPr>
          <p:nvPr/>
        </p:nvSpPr>
        <p:spPr bwMode="auto">
          <a:xfrm>
            <a:off x="3708400" y="4868863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л</a:t>
            </a:r>
          </a:p>
        </p:txBody>
      </p:sp>
      <p:sp>
        <p:nvSpPr>
          <p:cNvPr id="20993" name="Text Box 513"/>
          <p:cNvSpPr txBox="1">
            <a:spLocks noChangeArrowheads="1"/>
          </p:cNvSpPr>
          <p:nvPr/>
        </p:nvSpPr>
        <p:spPr bwMode="auto">
          <a:xfrm>
            <a:off x="4067175" y="48688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у</a:t>
            </a:r>
          </a:p>
        </p:txBody>
      </p:sp>
      <p:sp>
        <p:nvSpPr>
          <p:cNvPr id="20994" name="Text Box 514"/>
          <p:cNvSpPr txBox="1">
            <a:spLocks noChangeArrowheads="1"/>
          </p:cNvSpPr>
          <p:nvPr/>
        </p:nvSpPr>
        <p:spPr bwMode="auto">
          <a:xfrm>
            <a:off x="4479925" y="4887913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</a:t>
            </a:r>
          </a:p>
        </p:txBody>
      </p:sp>
      <p:sp>
        <p:nvSpPr>
          <p:cNvPr id="20995" name="Text Box 515"/>
          <p:cNvSpPr txBox="1">
            <a:spLocks noChangeArrowheads="1"/>
          </p:cNvSpPr>
          <p:nvPr/>
        </p:nvSpPr>
        <p:spPr bwMode="auto">
          <a:xfrm>
            <a:off x="4859338" y="48688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</a:p>
        </p:txBody>
      </p:sp>
      <p:sp>
        <p:nvSpPr>
          <p:cNvPr id="27888" name="Text Box 516"/>
          <p:cNvSpPr txBox="1">
            <a:spLocks noChangeArrowheads="1"/>
          </p:cNvSpPr>
          <p:nvPr/>
        </p:nvSpPr>
        <p:spPr bwMode="auto">
          <a:xfrm>
            <a:off x="2916238" y="333375"/>
            <a:ext cx="30908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00FF"/>
                </a:solidFill>
              </a:rPr>
              <a:t>Кроссворд.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2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2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2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2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2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2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2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20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2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2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2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62" grpId="0"/>
      <p:bldP spid="20968" grpId="0"/>
      <p:bldP spid="20973" grpId="0"/>
      <p:bldP spid="20974" grpId="0"/>
      <p:bldP spid="20975" grpId="0"/>
      <p:bldP spid="20976" grpId="0"/>
      <p:bldP spid="20977" grpId="0"/>
      <p:bldP spid="20981" grpId="0"/>
      <p:bldP spid="20982" grpId="0"/>
      <p:bldP spid="20983" grpId="0"/>
      <p:bldP spid="20985" grpId="0"/>
      <p:bldP spid="20986" grpId="0"/>
      <p:bldP spid="20987" grpId="0"/>
      <p:bldP spid="20988" grpId="0"/>
      <p:bldP spid="20989" grpId="0"/>
      <p:bldP spid="20990" grpId="0"/>
      <p:bldP spid="20991" grpId="0"/>
      <p:bldP spid="20992" grpId="0"/>
      <p:bldP spid="20993" grpId="0"/>
      <p:bldP spid="20994" grpId="0"/>
      <p:bldP spid="2099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0017-017-Spasibo-za-vnima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5602287"/>
          </a:xfrm>
        </p:spPr>
        <p:txBody>
          <a:bodyPr/>
          <a:lstStyle/>
          <a:p>
            <a:pPr algn="l" eaLnBrk="1" hangingPunct="1"/>
            <a:r>
              <a:rPr lang="ru-RU" sz="1400" smtClean="0"/>
              <a:t>Древнее изображение Земли: </a:t>
            </a:r>
            <a:r>
              <a:rPr lang="ru-RU" sz="1600" smtClean="0">
                <a:hlinkClick r:id="rId2"/>
              </a:rPr>
              <a:t>http://4put.ru/pictures/max/896/2753259.jpg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Изображение корабля: </a:t>
            </a:r>
            <a:r>
              <a:rPr lang="ru-RU" sz="1600" smtClean="0">
                <a:hlinkClick r:id="rId3"/>
              </a:rPr>
              <a:t>http://ww.botinok.co.il/sites/default/files/images/60aecbde7330447c9638a040777e8db0_faqpage_1.jpg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Изображение Земли: </a:t>
            </a:r>
            <a:r>
              <a:rPr lang="ru-RU" sz="1600" smtClean="0">
                <a:hlinkClick r:id="rId4"/>
              </a:rPr>
              <a:t>http://www.prestigedesign.ru/images/gallery/map%201.jpg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Изображение астронома с телескопом: </a:t>
            </a:r>
            <a:br>
              <a:rPr lang="ru-RU" sz="1600" smtClean="0"/>
            </a:br>
            <a:r>
              <a:rPr lang="ru-RU" sz="1400" smtClean="0">
                <a:hlinkClick r:id="rId5"/>
              </a:rPr>
              <a:t>http://blogs.ethz.ch/digital-collections/files/2008/12/rar8932_0041_astronom.jpg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>Изображение Земли, солнца, Луны: </a:t>
            </a:r>
            <a:r>
              <a:rPr lang="ru-RU" sz="1400" smtClean="0">
                <a:hlinkClick r:id="rId6"/>
              </a:rPr>
              <a:t>http://astroengine.files.wordpress.com/2011/04/extra_solar_planet.jpg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>Фотография К. Э. Циолковского: </a:t>
            </a:r>
            <a:br>
              <a:rPr lang="ru-RU" sz="1400" smtClean="0"/>
            </a:br>
            <a:r>
              <a:rPr lang="ru-RU" sz="1600" smtClean="0"/>
              <a:t>http://www.testpilot.ru/espace/bibl/glushko/razv/09.jpg</a:t>
            </a:r>
            <a:r>
              <a:rPr lang="ru-RU" sz="1400" smtClean="0"/>
              <a:t> </a:t>
            </a:r>
            <a:br>
              <a:rPr lang="ru-RU" sz="1400" smtClean="0"/>
            </a:br>
            <a:r>
              <a:rPr lang="ru-RU" sz="1400" smtClean="0"/>
              <a:t>Фотография С. П. Королёва: 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>
                <a:hlinkClick r:id="rId7"/>
              </a:rPr>
              <a:t>http://900igr.net/datai/astronomija/Orbitalnaja-stantsija/0003-004-Ideja-sozdanija-orbitalnykh-stantsij.jpg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Загадки: </a:t>
            </a:r>
            <a:r>
              <a:rPr lang="ru-RU" sz="1600" smtClean="0">
                <a:hlinkClick r:id="rId8"/>
              </a:rPr>
              <a:t>http://www.vsezagadki.ru/2010/12/zagadki-pro-kosmos-dlya-detej/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Изображение искусственного спутника: http://www.graycell.ru/picture/big/sputnik4.jpg</a:t>
            </a:r>
            <a:br>
              <a:rPr lang="ru-RU" sz="1600" smtClean="0"/>
            </a:br>
            <a:r>
              <a:rPr lang="ru-RU" sz="1600" smtClean="0"/>
              <a:t>Изображение собаки Лайки: </a:t>
            </a:r>
            <a:r>
              <a:rPr lang="ru-RU" sz="1600" smtClean="0">
                <a:hlinkClick r:id="rId9"/>
              </a:rPr>
              <a:t>http://img.rian.ru/images/12586/80/125868003.jpg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Изображение космического корабля: </a:t>
            </a:r>
            <a:br>
              <a:rPr lang="ru-RU" sz="1600" smtClean="0"/>
            </a:br>
            <a:r>
              <a:rPr lang="ru-RU" sz="1600" smtClean="0">
                <a:hlinkClick r:id="rId10"/>
              </a:rPr>
              <a:t>http://www.tlttimes.ru/uploads/images/e/6/b/7/8/75937ebcff.jpg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Фотография Ю. А. Гагарина: </a:t>
            </a:r>
            <a:r>
              <a:rPr lang="ru-RU" sz="1600" smtClean="0">
                <a:hlinkClick r:id="rId11"/>
              </a:rPr>
              <a:t>http://stat18.privet.ru/lr/0a176db889bf29f232281540caa8bada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Слова «спасибо за внимание» и картинка: http://900igr.net/datas/astronomija/Pluton/0017-017-Spasibo-za-vnimanie.jpg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755650" y="1484313"/>
            <a:ext cx="7848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b="1"/>
              <a:t>Цель:</a:t>
            </a:r>
            <a:r>
              <a:rPr lang="ru-RU" sz="2400"/>
              <a:t> </a:t>
            </a:r>
            <a:r>
              <a:rPr lang="ru-RU" sz="2400">
                <a:solidFill>
                  <a:srgbClr val="0000FF"/>
                </a:solidFill>
              </a:rPr>
              <a:t>Познакомить детей с первооткрывателями космоса.</a:t>
            </a:r>
          </a:p>
          <a:p>
            <a:pPr marL="342900" indent="-342900"/>
            <a:endParaRPr lang="ru-RU" sz="2400">
              <a:solidFill>
                <a:srgbClr val="0000FF"/>
              </a:solidFill>
            </a:endParaRPr>
          </a:p>
          <a:p>
            <a:pPr marL="342900" indent="-342900"/>
            <a:r>
              <a:rPr lang="ru-RU" sz="2400" b="1"/>
              <a:t>Задачи: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 Расширить знания детей о космосе, известных космонавтах.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 Познакомить с историей создания ракетной техники.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 Развивать любознательность, мышление.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0000FF"/>
                </a:solidFill>
              </a:rPr>
              <a:t> Воспитывать гордость за свою страну.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Тема: &quot;Как древние люди представляли себе Вселенную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3438"/>
            <a:ext cx="76200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60aecbde7330447c9638a040777e8db0_faqpag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746125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map%2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20224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9458" name="Picture 8" descr="rar8932_0041_astron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60350"/>
            <a:ext cx="564515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extra_solar_plan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33375"/>
            <a:ext cx="2016125" cy="2520950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79388" y="2924175"/>
            <a:ext cx="37258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0000FF"/>
                </a:solidFill>
              </a:rPr>
              <a:t>Циолковский Константин</a:t>
            </a:r>
          </a:p>
          <a:p>
            <a:pPr algn="ctr"/>
            <a:r>
              <a:rPr lang="ru-RU" sz="2400">
                <a:solidFill>
                  <a:srgbClr val="0000FF"/>
                </a:solidFill>
              </a:rPr>
              <a:t>Эдуардович</a:t>
            </a:r>
            <a:r>
              <a:rPr lang="ru-RU" sz="2400"/>
              <a:t> </a:t>
            </a:r>
          </a:p>
          <a:p>
            <a:pPr algn="ctr"/>
            <a:r>
              <a:rPr lang="ru-RU" sz="2400"/>
              <a:t>(1857-1935), </a:t>
            </a:r>
          </a:p>
          <a:p>
            <a:pPr algn="ctr"/>
            <a:r>
              <a:rPr lang="ru-RU" sz="2400"/>
              <a:t>российский учёный </a:t>
            </a:r>
          </a:p>
          <a:p>
            <a:pPr algn="ctr"/>
            <a:r>
              <a:rPr lang="ru-RU" sz="2400"/>
              <a:t>и изобретатель, </a:t>
            </a:r>
          </a:p>
          <a:p>
            <a:pPr algn="ctr"/>
            <a:r>
              <a:rPr lang="ru-RU" sz="2400"/>
              <a:t>основоположник</a:t>
            </a:r>
          </a:p>
          <a:p>
            <a:pPr algn="ctr"/>
            <a:r>
              <a:rPr lang="ru-RU" sz="2400"/>
              <a:t>современной </a:t>
            </a:r>
          </a:p>
          <a:p>
            <a:pPr algn="ctr"/>
            <a:r>
              <a:rPr lang="ru-RU" sz="2400"/>
              <a:t>космонавтики.</a:t>
            </a:r>
          </a:p>
          <a:p>
            <a:pPr algn="ctr"/>
            <a:endParaRPr lang="ru-RU" sz="2400"/>
          </a:p>
        </p:txBody>
      </p:sp>
      <p:pic>
        <p:nvPicPr>
          <p:cNvPr id="21511" name="Picture 7" descr="0003-004-Ideja-sozdanija-orbitalnykh-stantsi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15888"/>
            <a:ext cx="1873250" cy="2708275"/>
          </a:xfrm>
          <a:prstGeom prst="rect">
            <a:avLst/>
          </a:prstGeom>
          <a:noFill/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029075" y="2997200"/>
            <a:ext cx="51149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>
                <a:solidFill>
                  <a:srgbClr val="0000FF"/>
                </a:solidFill>
              </a:rPr>
              <a:t>Королёв Сергей Павлович</a:t>
            </a:r>
          </a:p>
          <a:p>
            <a:pPr algn="ctr"/>
            <a:r>
              <a:rPr lang="ru-RU" sz="2400"/>
              <a:t>(1906/07-1966),</a:t>
            </a:r>
          </a:p>
          <a:p>
            <a:pPr algn="ctr"/>
            <a:r>
              <a:rPr lang="ru-RU" sz="2400"/>
              <a:t>Российский учёный и конструктор.</a:t>
            </a:r>
          </a:p>
          <a:p>
            <a:pPr algn="ctr"/>
            <a:r>
              <a:rPr lang="ru-RU" sz="2400"/>
              <a:t>Под руководством Королёва С. П. </a:t>
            </a:r>
          </a:p>
          <a:p>
            <a:pPr algn="ctr"/>
            <a:r>
              <a:rPr lang="ru-RU" sz="2400"/>
              <a:t>Созданы ракеты, первые </a:t>
            </a:r>
          </a:p>
          <a:p>
            <a:pPr algn="ctr"/>
            <a:r>
              <a:rPr lang="ru-RU" sz="2400"/>
              <a:t>искусственные спутники </a:t>
            </a:r>
          </a:p>
          <a:p>
            <a:pPr algn="ctr"/>
            <a:r>
              <a:rPr lang="ru-RU" sz="2400"/>
              <a:t>Земли, космические корабли </a:t>
            </a:r>
          </a:p>
          <a:p>
            <a:pPr algn="ctr"/>
            <a:r>
              <a:rPr lang="ru-RU" sz="2400"/>
              <a:t>«Восток», «Восход».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6"/>
          <p:cNvSpPr txBox="1">
            <a:spLocks noChangeArrowheads="1"/>
          </p:cNvSpPr>
          <p:nvPr/>
        </p:nvSpPr>
        <p:spPr bwMode="auto">
          <a:xfrm>
            <a:off x="827088" y="1628775"/>
            <a:ext cx="5473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Чтобы глаз вооружить</a:t>
            </a:r>
            <a:br>
              <a:rPr lang="ru-RU" sz="2400"/>
            </a:br>
            <a:r>
              <a:rPr lang="ru-RU" sz="2400"/>
              <a:t>И со звездами дружить,</a:t>
            </a:r>
            <a:br>
              <a:rPr lang="ru-RU" sz="2400"/>
            </a:br>
            <a:r>
              <a:rPr lang="ru-RU" sz="2400"/>
              <a:t>Млечный путь увидеть чтоб</a:t>
            </a:r>
            <a:br>
              <a:rPr lang="ru-RU" sz="2400"/>
            </a:br>
            <a:r>
              <a:rPr lang="ru-RU" sz="2400"/>
              <a:t>Нужен мощный …</a:t>
            </a:r>
            <a:r>
              <a:rPr lang="ru-RU"/>
              <a:t> </a:t>
            </a:r>
          </a:p>
        </p:txBody>
      </p:sp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684213" y="4149725"/>
            <a:ext cx="49688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Телескопом </a:t>
            </a:r>
            <a:r>
              <a:rPr lang="ru-RU" sz="2400"/>
              <a:t>сотни лет</a:t>
            </a:r>
            <a:br>
              <a:rPr lang="ru-RU" sz="2400"/>
            </a:br>
            <a:r>
              <a:rPr lang="ru-RU" sz="2400"/>
              <a:t>Изучают жизнь планет.</a:t>
            </a:r>
            <a:br>
              <a:rPr lang="ru-RU" sz="2400"/>
            </a:br>
            <a:r>
              <a:rPr lang="ru-RU" sz="2400"/>
              <a:t>Нам расскажет обо всем</a:t>
            </a:r>
            <a:br>
              <a:rPr lang="ru-RU" sz="2400"/>
            </a:br>
            <a:r>
              <a:rPr lang="ru-RU" sz="2400"/>
              <a:t>Умный дядя … </a:t>
            </a: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1095375" y="4168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3348038" y="261938"/>
            <a:ext cx="2884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00FF"/>
                </a:solidFill>
              </a:rPr>
              <a:t>Загадки.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975100" y="2727325"/>
            <a:ext cx="146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телескоп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708400" y="5229225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FF"/>
                </a:solidFill>
              </a:rPr>
              <a:t>астроном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  <p:bldP spid="1537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270</Words>
  <Application>Microsoft Office PowerPoint</Application>
  <PresentationFormat>Экран (4:3)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Оформление по умолчанию</vt:lpstr>
      <vt:lpstr>12 апреля –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Древнее изображение Земли: http://4put.ru/pictures/max/896/2753259.jpg Изображение корабля: http://ww.botinok.co.il/sites/default/files/images/60aecbde7330447c9638a040777e8db0_faqpage_1.jpg Изображение Земли: http://www.prestigedesign.ru/images/gallery/map%201.jpg Изображение астронома с телескопом:  http://blogs.ethz.ch/digital-collections/files/2008/12/rar8932_0041_astronom.jpg Изображение Земли, солнца, Луны: http://astroengine.files.wordpress.com/2011/04/extra_solar_planet.jpg Фотография К. Э. Циолковского:  http://www.testpilot.ru/espace/bibl/glushko/razv/09.jpg  Фотография С. П. Королёва:  http://900igr.net/datai/astronomija/Orbitalnaja-stantsija/0003-004-Ideja-sozdanija-orbitalnykh-stantsij.jpg Загадки: http://www.vsezagadki.ru/2010/12/zagadki-pro-kosmos-dlya-detej/ Изображение искусственного спутника: http://www.graycell.ru/picture/big/sputnik4.jpg Изображение собаки Лайки: http://img.rian.ru/images/12586/80/125868003.jpg Изображение космического корабля:  http://www.tlttimes.ru/uploads/images/e/6/b/7/8/75937ebcff.jpg Фотография Ю. А. Гагарина: http://stat18.privet.ru/lr/0a176db889bf29f232281540caa8bada Слова «спасибо за внимание» и картинка: http://900igr.net/datas/astronomija/Pluton/0017-017-Spasibo-za-vnimanie.jpg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– День космонавтики.</dc:title>
  <dc:creator>Home</dc:creator>
  <cp:lastModifiedBy>Home</cp:lastModifiedBy>
  <cp:revision>4</cp:revision>
  <dcterms:created xsi:type="dcterms:W3CDTF">2015-01-10T15:59:21Z</dcterms:created>
  <dcterms:modified xsi:type="dcterms:W3CDTF">2015-01-12T17:32:06Z</dcterms:modified>
</cp:coreProperties>
</file>